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0" r:id="rId6"/>
    <p:sldId id="285" r:id="rId7"/>
    <p:sldId id="271" r:id="rId8"/>
    <p:sldId id="273" r:id="rId9"/>
    <p:sldId id="274" r:id="rId10"/>
    <p:sldId id="275" r:id="rId11"/>
    <p:sldId id="281" r:id="rId12"/>
    <p:sldId id="283" r:id="rId13"/>
    <p:sldId id="277" r:id="rId14"/>
    <p:sldId id="279" r:id="rId15"/>
    <p:sldId id="282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4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CFF"/>
    <a:srgbClr val="F7A800"/>
    <a:srgbClr val="3C3C3C"/>
    <a:srgbClr val="002060"/>
    <a:srgbClr val="000000"/>
    <a:srgbClr val="002E6D"/>
    <a:srgbClr val="DDECFF"/>
    <a:srgbClr val="81B7FF"/>
    <a:srgbClr val="0051BC"/>
    <a:srgbClr val="004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996" autoAdjust="0"/>
  </p:normalViewPr>
  <p:slideViewPr>
    <p:cSldViewPr snapToGrid="0" showGuides="1">
      <p:cViewPr varScale="1">
        <p:scale>
          <a:sx n="59" d="100"/>
          <a:sy n="59" d="100"/>
        </p:scale>
        <p:origin x="1176" y="60"/>
      </p:cViewPr>
      <p:guideLst>
        <p:guide orient="horz" pos="170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9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B841E8-2909-4194-A6EC-E9D222F194D0}" type="doc">
      <dgm:prSet loTypeId="urn:microsoft.com/office/officeart/2005/8/layout/chevron1" loCatId="process" qsTypeId="urn:microsoft.com/office/officeart/2005/8/quickstyle/3d1" qsCatId="3D" csTypeId="urn:microsoft.com/office/officeart/2005/8/colors/colorful1" csCatId="colorful" phldr="1"/>
      <dgm:spPr/>
    </dgm:pt>
    <dgm:pt modelId="{CF1ECD2C-94C4-421E-B0BA-67A083BDD335}">
      <dgm:prSet phldrT="[Text]"/>
      <dgm:spPr/>
      <dgm:t>
        <a:bodyPr/>
        <a:lstStyle/>
        <a:p>
          <a:r>
            <a:rPr lang="en-US" dirty="0"/>
            <a:t>1920’s</a:t>
          </a:r>
        </a:p>
      </dgm:t>
    </dgm:pt>
    <dgm:pt modelId="{46CCEA70-654E-4020-B935-6E59AFFD3C8E}" type="parTrans" cxnId="{E55DCB93-A3A5-4A6C-A2CD-3213BE6A0B5F}">
      <dgm:prSet/>
      <dgm:spPr/>
      <dgm:t>
        <a:bodyPr/>
        <a:lstStyle/>
        <a:p>
          <a:endParaRPr lang="en-US"/>
        </a:p>
      </dgm:t>
    </dgm:pt>
    <dgm:pt modelId="{98423C57-4A01-423F-8858-B03107A32B57}" type="sibTrans" cxnId="{E55DCB93-A3A5-4A6C-A2CD-3213BE6A0B5F}">
      <dgm:prSet/>
      <dgm:spPr/>
      <dgm:t>
        <a:bodyPr/>
        <a:lstStyle/>
        <a:p>
          <a:endParaRPr lang="en-US"/>
        </a:p>
      </dgm:t>
    </dgm:pt>
    <dgm:pt modelId="{3ED94752-41BD-429A-BE44-41EDD3D84EF0}">
      <dgm:prSet phldrT="[Text]"/>
      <dgm:spPr/>
      <dgm:t>
        <a:bodyPr/>
        <a:lstStyle/>
        <a:p>
          <a:r>
            <a:rPr lang="en-US" dirty="0"/>
            <a:t>2007</a:t>
          </a:r>
        </a:p>
      </dgm:t>
    </dgm:pt>
    <dgm:pt modelId="{06EF87D0-EEBB-4D2B-B4A6-A3C562141DA2}" type="parTrans" cxnId="{8A131D41-E4A7-4352-B07C-51859618D30C}">
      <dgm:prSet/>
      <dgm:spPr/>
      <dgm:t>
        <a:bodyPr/>
        <a:lstStyle/>
        <a:p>
          <a:endParaRPr lang="en-US"/>
        </a:p>
      </dgm:t>
    </dgm:pt>
    <dgm:pt modelId="{19550765-E001-468B-937C-0F3F099ED42E}" type="sibTrans" cxnId="{8A131D41-E4A7-4352-B07C-51859618D30C}">
      <dgm:prSet/>
      <dgm:spPr/>
      <dgm:t>
        <a:bodyPr/>
        <a:lstStyle/>
        <a:p>
          <a:endParaRPr lang="en-US"/>
        </a:p>
      </dgm:t>
    </dgm:pt>
    <dgm:pt modelId="{5344F466-E226-4C75-9BE0-425C11577BC5}">
      <dgm:prSet phldrT="[Text]"/>
      <dgm:spPr/>
      <dgm:t>
        <a:bodyPr/>
        <a:lstStyle/>
        <a:p>
          <a:r>
            <a:rPr lang="en-US" dirty="0"/>
            <a:t>2010 to Present</a:t>
          </a:r>
        </a:p>
      </dgm:t>
    </dgm:pt>
    <dgm:pt modelId="{B93B8002-D550-4F50-BFF3-FC376473F914}" type="parTrans" cxnId="{E7BC18A3-66EC-4469-A14A-6E5D43867F1C}">
      <dgm:prSet/>
      <dgm:spPr/>
      <dgm:t>
        <a:bodyPr/>
        <a:lstStyle/>
        <a:p>
          <a:endParaRPr lang="en-US"/>
        </a:p>
      </dgm:t>
    </dgm:pt>
    <dgm:pt modelId="{7B350714-3DBA-4FEF-8435-B0A33723A5E9}" type="sibTrans" cxnId="{E7BC18A3-66EC-4469-A14A-6E5D43867F1C}">
      <dgm:prSet/>
      <dgm:spPr/>
      <dgm:t>
        <a:bodyPr/>
        <a:lstStyle/>
        <a:p>
          <a:endParaRPr lang="en-US"/>
        </a:p>
      </dgm:t>
    </dgm:pt>
    <dgm:pt modelId="{D0421F3C-26C0-4FA9-8195-47455D0D41D3}">
      <dgm:prSet phldrT="[Text]"/>
      <dgm:spPr/>
      <dgm:t>
        <a:bodyPr/>
        <a:lstStyle/>
        <a:p>
          <a:r>
            <a:rPr lang="en-US" dirty="0"/>
            <a:t>1970’s</a:t>
          </a:r>
        </a:p>
      </dgm:t>
    </dgm:pt>
    <dgm:pt modelId="{F66868E4-1E59-4853-860A-A61E65A0D8D0}" type="parTrans" cxnId="{0DF0A376-21A8-464D-AA1E-5906C91FA085}">
      <dgm:prSet/>
      <dgm:spPr/>
      <dgm:t>
        <a:bodyPr/>
        <a:lstStyle/>
        <a:p>
          <a:endParaRPr lang="en-US"/>
        </a:p>
      </dgm:t>
    </dgm:pt>
    <dgm:pt modelId="{936BC1BD-BB69-417A-9C11-428EE8EB95DE}" type="sibTrans" cxnId="{0DF0A376-21A8-464D-AA1E-5906C91FA085}">
      <dgm:prSet/>
      <dgm:spPr/>
      <dgm:t>
        <a:bodyPr/>
        <a:lstStyle/>
        <a:p>
          <a:endParaRPr lang="en-US"/>
        </a:p>
      </dgm:t>
    </dgm:pt>
    <dgm:pt modelId="{900A6C0A-60B2-41B5-A712-D37CB1459AFC}">
      <dgm:prSet phldrT="[Text]"/>
      <dgm:spPr/>
      <dgm:t>
        <a:bodyPr/>
        <a:lstStyle/>
        <a:p>
          <a:r>
            <a:rPr lang="en-US" dirty="0"/>
            <a:t>1990’s</a:t>
          </a:r>
        </a:p>
      </dgm:t>
    </dgm:pt>
    <dgm:pt modelId="{0410F9DE-03E6-463B-86CE-BB47E27F0D7A}" type="parTrans" cxnId="{E3DB6074-0316-4395-BEF4-9C636720EADB}">
      <dgm:prSet/>
      <dgm:spPr/>
      <dgm:t>
        <a:bodyPr/>
        <a:lstStyle/>
        <a:p>
          <a:endParaRPr lang="en-US"/>
        </a:p>
      </dgm:t>
    </dgm:pt>
    <dgm:pt modelId="{F4E4A033-EC83-47A0-8D6F-2EB9223520FD}" type="sibTrans" cxnId="{E3DB6074-0316-4395-BEF4-9C636720EADB}">
      <dgm:prSet/>
      <dgm:spPr/>
      <dgm:t>
        <a:bodyPr/>
        <a:lstStyle/>
        <a:p>
          <a:endParaRPr lang="en-US"/>
        </a:p>
      </dgm:t>
    </dgm:pt>
    <dgm:pt modelId="{457F6E82-941A-45E1-90EE-7E7200F246BC}" type="pres">
      <dgm:prSet presAssocID="{06B841E8-2909-4194-A6EC-E9D222F194D0}" presName="Name0" presStyleCnt="0">
        <dgm:presLayoutVars>
          <dgm:dir/>
          <dgm:animLvl val="lvl"/>
          <dgm:resizeHandles val="exact"/>
        </dgm:presLayoutVars>
      </dgm:prSet>
      <dgm:spPr/>
    </dgm:pt>
    <dgm:pt modelId="{2EFEE11F-727A-497A-B68A-CD18AA5F82BF}" type="pres">
      <dgm:prSet presAssocID="{CF1ECD2C-94C4-421E-B0BA-67A083BDD335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4954F97-E5AB-4471-996F-D98CCED373CB}" type="pres">
      <dgm:prSet presAssocID="{98423C57-4A01-423F-8858-B03107A32B57}" presName="parTxOnlySpace" presStyleCnt="0"/>
      <dgm:spPr/>
    </dgm:pt>
    <dgm:pt modelId="{5F76CE52-939A-4C88-AEE7-9CAA079B13CD}" type="pres">
      <dgm:prSet presAssocID="{D0421F3C-26C0-4FA9-8195-47455D0D41D3}" presName="parTxOnly" presStyleLbl="node1" presStyleIdx="1" presStyleCnt="5" custLinFactNeighborX="29728" custLinFactNeighborY="-2635">
        <dgm:presLayoutVars>
          <dgm:chMax val="0"/>
          <dgm:chPref val="0"/>
          <dgm:bulletEnabled val="1"/>
        </dgm:presLayoutVars>
      </dgm:prSet>
      <dgm:spPr/>
    </dgm:pt>
    <dgm:pt modelId="{86420363-AE28-4427-BF65-40EBDB33889F}" type="pres">
      <dgm:prSet presAssocID="{936BC1BD-BB69-417A-9C11-428EE8EB95DE}" presName="parTxOnlySpace" presStyleCnt="0"/>
      <dgm:spPr/>
    </dgm:pt>
    <dgm:pt modelId="{E06DA214-AA45-4A5E-AC9F-0EBF247D1543}" type="pres">
      <dgm:prSet presAssocID="{900A6C0A-60B2-41B5-A712-D37CB1459AF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E6F2C99-807C-45E4-BD62-32C4CFB2856C}" type="pres">
      <dgm:prSet presAssocID="{F4E4A033-EC83-47A0-8D6F-2EB9223520FD}" presName="parTxOnlySpace" presStyleCnt="0"/>
      <dgm:spPr/>
    </dgm:pt>
    <dgm:pt modelId="{55C43B13-DA68-4A25-8B55-F004994116D8}" type="pres">
      <dgm:prSet presAssocID="{3ED94752-41BD-429A-BE44-41EDD3D84EF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4C761A6-B67A-4E03-8DF1-0ECD617A9BA1}" type="pres">
      <dgm:prSet presAssocID="{19550765-E001-468B-937C-0F3F099ED42E}" presName="parTxOnlySpace" presStyleCnt="0"/>
      <dgm:spPr/>
    </dgm:pt>
    <dgm:pt modelId="{949E88F9-3185-47E4-ADAE-CBBEB8118133}" type="pres">
      <dgm:prSet presAssocID="{5344F466-E226-4C75-9BE0-425C11577BC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D99A923-95FE-402D-ABB8-387972EC4520}" type="presOf" srcId="{3ED94752-41BD-429A-BE44-41EDD3D84EF0}" destId="{55C43B13-DA68-4A25-8B55-F004994116D8}" srcOrd="0" destOrd="0" presId="urn:microsoft.com/office/officeart/2005/8/layout/chevron1"/>
    <dgm:cxn modelId="{21E1C85E-1DDA-4DAE-A0C8-65FAEEBB758C}" type="presOf" srcId="{D0421F3C-26C0-4FA9-8195-47455D0D41D3}" destId="{5F76CE52-939A-4C88-AEE7-9CAA079B13CD}" srcOrd="0" destOrd="0" presId="urn:microsoft.com/office/officeart/2005/8/layout/chevron1"/>
    <dgm:cxn modelId="{8A131D41-E4A7-4352-B07C-51859618D30C}" srcId="{06B841E8-2909-4194-A6EC-E9D222F194D0}" destId="{3ED94752-41BD-429A-BE44-41EDD3D84EF0}" srcOrd="3" destOrd="0" parTransId="{06EF87D0-EEBB-4D2B-B4A6-A3C562141DA2}" sibTransId="{19550765-E001-468B-937C-0F3F099ED42E}"/>
    <dgm:cxn modelId="{0CA8156E-BF2D-4AAB-AF28-EDD6F19F037D}" type="presOf" srcId="{900A6C0A-60B2-41B5-A712-D37CB1459AFC}" destId="{E06DA214-AA45-4A5E-AC9F-0EBF247D1543}" srcOrd="0" destOrd="0" presId="urn:microsoft.com/office/officeart/2005/8/layout/chevron1"/>
    <dgm:cxn modelId="{E3DB6074-0316-4395-BEF4-9C636720EADB}" srcId="{06B841E8-2909-4194-A6EC-E9D222F194D0}" destId="{900A6C0A-60B2-41B5-A712-D37CB1459AFC}" srcOrd="2" destOrd="0" parTransId="{0410F9DE-03E6-463B-86CE-BB47E27F0D7A}" sibTransId="{F4E4A033-EC83-47A0-8D6F-2EB9223520FD}"/>
    <dgm:cxn modelId="{0DF0A376-21A8-464D-AA1E-5906C91FA085}" srcId="{06B841E8-2909-4194-A6EC-E9D222F194D0}" destId="{D0421F3C-26C0-4FA9-8195-47455D0D41D3}" srcOrd="1" destOrd="0" parTransId="{F66868E4-1E59-4853-860A-A61E65A0D8D0}" sibTransId="{936BC1BD-BB69-417A-9C11-428EE8EB95DE}"/>
    <dgm:cxn modelId="{E55DCB93-A3A5-4A6C-A2CD-3213BE6A0B5F}" srcId="{06B841E8-2909-4194-A6EC-E9D222F194D0}" destId="{CF1ECD2C-94C4-421E-B0BA-67A083BDD335}" srcOrd="0" destOrd="0" parTransId="{46CCEA70-654E-4020-B935-6E59AFFD3C8E}" sibTransId="{98423C57-4A01-423F-8858-B03107A32B57}"/>
    <dgm:cxn modelId="{83C5429C-516F-4E8F-B510-5F858D8ADB47}" type="presOf" srcId="{06B841E8-2909-4194-A6EC-E9D222F194D0}" destId="{457F6E82-941A-45E1-90EE-7E7200F246BC}" srcOrd="0" destOrd="0" presId="urn:microsoft.com/office/officeart/2005/8/layout/chevron1"/>
    <dgm:cxn modelId="{E7BC18A3-66EC-4469-A14A-6E5D43867F1C}" srcId="{06B841E8-2909-4194-A6EC-E9D222F194D0}" destId="{5344F466-E226-4C75-9BE0-425C11577BC5}" srcOrd="4" destOrd="0" parTransId="{B93B8002-D550-4F50-BFF3-FC376473F914}" sibTransId="{7B350714-3DBA-4FEF-8435-B0A33723A5E9}"/>
    <dgm:cxn modelId="{075909B2-ADD4-4260-80A6-5FBEE167811B}" type="presOf" srcId="{CF1ECD2C-94C4-421E-B0BA-67A083BDD335}" destId="{2EFEE11F-727A-497A-B68A-CD18AA5F82BF}" srcOrd="0" destOrd="0" presId="urn:microsoft.com/office/officeart/2005/8/layout/chevron1"/>
    <dgm:cxn modelId="{A47EFAB6-1CE2-464D-AE7C-9A34785CF7A7}" type="presOf" srcId="{5344F466-E226-4C75-9BE0-425C11577BC5}" destId="{949E88F9-3185-47E4-ADAE-CBBEB8118133}" srcOrd="0" destOrd="0" presId="urn:microsoft.com/office/officeart/2005/8/layout/chevron1"/>
    <dgm:cxn modelId="{E3E75F90-FADE-4BCC-81D1-FB24DC1941FF}" type="presParOf" srcId="{457F6E82-941A-45E1-90EE-7E7200F246BC}" destId="{2EFEE11F-727A-497A-B68A-CD18AA5F82BF}" srcOrd="0" destOrd="0" presId="urn:microsoft.com/office/officeart/2005/8/layout/chevron1"/>
    <dgm:cxn modelId="{EA20605F-598E-4E61-A4CE-5937EB7A41AC}" type="presParOf" srcId="{457F6E82-941A-45E1-90EE-7E7200F246BC}" destId="{A4954F97-E5AB-4471-996F-D98CCED373CB}" srcOrd="1" destOrd="0" presId="urn:microsoft.com/office/officeart/2005/8/layout/chevron1"/>
    <dgm:cxn modelId="{4358FA3A-EC32-484B-B3EE-C8F637AA71E0}" type="presParOf" srcId="{457F6E82-941A-45E1-90EE-7E7200F246BC}" destId="{5F76CE52-939A-4C88-AEE7-9CAA079B13CD}" srcOrd="2" destOrd="0" presId="urn:microsoft.com/office/officeart/2005/8/layout/chevron1"/>
    <dgm:cxn modelId="{AF3E44C7-2C88-4E5E-BBDA-4D4427FFD05A}" type="presParOf" srcId="{457F6E82-941A-45E1-90EE-7E7200F246BC}" destId="{86420363-AE28-4427-BF65-40EBDB33889F}" srcOrd="3" destOrd="0" presId="urn:microsoft.com/office/officeart/2005/8/layout/chevron1"/>
    <dgm:cxn modelId="{5011E59B-506E-4FAD-9873-0389FAB47D95}" type="presParOf" srcId="{457F6E82-941A-45E1-90EE-7E7200F246BC}" destId="{E06DA214-AA45-4A5E-AC9F-0EBF247D1543}" srcOrd="4" destOrd="0" presId="urn:microsoft.com/office/officeart/2005/8/layout/chevron1"/>
    <dgm:cxn modelId="{47A47B96-D174-4049-9F11-D491415856FF}" type="presParOf" srcId="{457F6E82-941A-45E1-90EE-7E7200F246BC}" destId="{2E6F2C99-807C-45E4-BD62-32C4CFB2856C}" srcOrd="5" destOrd="0" presId="urn:microsoft.com/office/officeart/2005/8/layout/chevron1"/>
    <dgm:cxn modelId="{8F221831-F04A-4616-9DA8-997829B2F2FA}" type="presParOf" srcId="{457F6E82-941A-45E1-90EE-7E7200F246BC}" destId="{55C43B13-DA68-4A25-8B55-F004994116D8}" srcOrd="6" destOrd="0" presId="urn:microsoft.com/office/officeart/2005/8/layout/chevron1"/>
    <dgm:cxn modelId="{4069E1AB-51D9-47C5-B625-23CFF45B75BE}" type="presParOf" srcId="{457F6E82-941A-45E1-90EE-7E7200F246BC}" destId="{24C761A6-B67A-4E03-8DF1-0ECD617A9BA1}" srcOrd="7" destOrd="0" presId="urn:microsoft.com/office/officeart/2005/8/layout/chevron1"/>
    <dgm:cxn modelId="{6764FB5E-0A8F-480C-9517-BBA6122F0937}" type="presParOf" srcId="{457F6E82-941A-45E1-90EE-7E7200F246BC}" destId="{949E88F9-3185-47E4-ADAE-CBBEB811813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EE11F-727A-497A-B68A-CD18AA5F82BF}">
      <dsp:nvSpPr>
        <dsp:cNvPr id="0" name=""/>
        <dsp:cNvSpPr/>
      </dsp:nvSpPr>
      <dsp:spPr>
        <a:xfrm>
          <a:off x="2834" y="1890800"/>
          <a:ext cx="2522430" cy="100897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1920’s</a:t>
          </a:r>
        </a:p>
      </dsp:txBody>
      <dsp:txXfrm>
        <a:off x="507320" y="1890800"/>
        <a:ext cx="1513458" cy="1008972"/>
      </dsp:txXfrm>
    </dsp:sp>
    <dsp:sp modelId="{5F76CE52-939A-4C88-AEE7-9CAA079B13CD}">
      <dsp:nvSpPr>
        <dsp:cNvPr id="0" name=""/>
        <dsp:cNvSpPr/>
      </dsp:nvSpPr>
      <dsp:spPr>
        <a:xfrm>
          <a:off x="2348008" y="1864213"/>
          <a:ext cx="2522430" cy="100897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1970’s</a:t>
          </a:r>
        </a:p>
      </dsp:txBody>
      <dsp:txXfrm>
        <a:off x="2852494" y="1864213"/>
        <a:ext cx="1513458" cy="1008972"/>
      </dsp:txXfrm>
    </dsp:sp>
    <dsp:sp modelId="{E06DA214-AA45-4A5E-AC9F-0EBF247D1543}">
      <dsp:nvSpPr>
        <dsp:cNvPr id="0" name=""/>
        <dsp:cNvSpPr/>
      </dsp:nvSpPr>
      <dsp:spPr>
        <a:xfrm>
          <a:off x="4543209" y="1890800"/>
          <a:ext cx="2522430" cy="100897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1990’s</a:t>
          </a:r>
        </a:p>
      </dsp:txBody>
      <dsp:txXfrm>
        <a:off x="5047695" y="1890800"/>
        <a:ext cx="1513458" cy="1008972"/>
      </dsp:txXfrm>
    </dsp:sp>
    <dsp:sp modelId="{55C43B13-DA68-4A25-8B55-F004994116D8}">
      <dsp:nvSpPr>
        <dsp:cNvPr id="0" name=""/>
        <dsp:cNvSpPr/>
      </dsp:nvSpPr>
      <dsp:spPr>
        <a:xfrm>
          <a:off x="6813396" y="1890800"/>
          <a:ext cx="2522430" cy="100897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2007</a:t>
          </a:r>
        </a:p>
      </dsp:txBody>
      <dsp:txXfrm>
        <a:off x="7317882" y="1890800"/>
        <a:ext cx="1513458" cy="1008972"/>
      </dsp:txXfrm>
    </dsp:sp>
    <dsp:sp modelId="{949E88F9-3185-47E4-ADAE-CBBEB8118133}">
      <dsp:nvSpPr>
        <dsp:cNvPr id="0" name=""/>
        <dsp:cNvSpPr/>
      </dsp:nvSpPr>
      <dsp:spPr>
        <a:xfrm>
          <a:off x="9083584" y="1890800"/>
          <a:ext cx="2522430" cy="100897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2010 to Present</a:t>
          </a:r>
        </a:p>
      </dsp:txBody>
      <dsp:txXfrm>
        <a:off x="9588070" y="1890800"/>
        <a:ext cx="1513458" cy="1008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B9FCBE-C1BA-4E25-A808-052FD63435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1323B-9E0A-40AF-9B3A-09741F2A70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D1996-6C75-4442-AFD0-1280539779C9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EE95F-5CC6-4149-994F-CE5BB9091E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06BA3-0E6F-44B9-B704-CAAFB07340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F28DE-5702-4E09-B34A-5F8F0525A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11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880A2-047D-485E-90BE-FAC009E1475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943B-BF06-4791-BD5D-43D3386A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95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E943B-BF06-4791-BD5D-43D3386AA9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4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E943B-BF06-4791-BD5D-43D3386AA9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27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E943B-BF06-4791-BD5D-43D3386AA9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12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E943B-BF06-4791-BD5D-43D3386AA9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99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E943B-BF06-4791-BD5D-43D3386AA9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9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E943B-BF06-4791-BD5D-43D3386AA9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17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E943B-BF06-4791-BD5D-43D3386AA9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78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E943B-BF06-4791-BD5D-43D3386AA9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3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E943B-BF06-4791-BD5D-43D3386AA9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74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E943B-BF06-4791-BD5D-43D3386AA9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E943B-BF06-4791-BD5D-43D3386AA9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8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0FCB548-9CC4-4481-89A2-288F826C9C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738" y="180975"/>
            <a:ext cx="11820525" cy="64865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1A3C941-AF53-4E04-BA82-5AC8551C43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996" y="2620600"/>
            <a:ext cx="11263449" cy="428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US" sz="2800" b="1" kern="1200" dirty="0" smtClean="0">
                <a:solidFill>
                  <a:srgbClr val="F7A8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buNone/>
              <a:defRPr lang="en-US" sz="2800" b="1" kern="1200" dirty="0" smtClean="0">
                <a:solidFill>
                  <a:srgbClr val="F7A8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defRPr lang="en-US" sz="2800" b="1" kern="1200" dirty="0" smtClean="0">
                <a:solidFill>
                  <a:srgbClr val="F7A8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defRPr lang="en-US" sz="2800" b="1" kern="1200" dirty="0" smtClean="0">
                <a:solidFill>
                  <a:srgbClr val="F7A8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defRPr lang="en-US" sz="2800" b="1" kern="1200" dirty="0">
                <a:solidFill>
                  <a:srgbClr val="F7A8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BUSINESS UNIT OR MARKET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A92EFF5-E9B5-461C-8ACF-BCA3960294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0082" y="3065736"/>
            <a:ext cx="11260363" cy="7312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021B12EE-DC71-4FD8-B4B1-F3494662EB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918" y="3751451"/>
            <a:ext cx="5175362" cy="6637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2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50000"/>
              </a:lnSpc>
              <a:buNone/>
              <a:defRPr lang="en-US" sz="1200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ct val="150000"/>
              </a:lnSpc>
              <a:defRPr lang="en-US" sz="1200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ct val="150000"/>
              </a:lnSpc>
              <a:defRPr lang="en-US" sz="1200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ct val="150000"/>
              </a:lnSpc>
              <a:defRPr lang="en-US" sz="12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Presented to: </a:t>
            </a:r>
            <a:r>
              <a:rPr lang="en-US" dirty="0" err="1"/>
              <a:t>Xxxx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  <a:p>
            <a:pPr lvl="0"/>
            <a:r>
              <a:rPr lang="en-US" dirty="0"/>
              <a:t>January 01, 2017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9AD44F-C575-4A2B-8A54-2F7DAC768928}"/>
              </a:ext>
            </a:extLst>
          </p:cNvPr>
          <p:cNvSpPr txBox="1"/>
          <p:nvPr userDrawn="1"/>
        </p:nvSpPr>
        <p:spPr>
          <a:xfrm>
            <a:off x="10220747" y="5305545"/>
            <a:ext cx="137608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www.merrick.com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0471B70-E7E9-4923-8EFE-0F5C4A290A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883" y="5605801"/>
            <a:ext cx="1111808" cy="2795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BA0A20A-B362-4285-BB22-F5FCB5B058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333689"/>
            <a:ext cx="2259920" cy="55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0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2959B5D-BD30-4B29-8E88-0933F5DD3054}"/>
              </a:ext>
            </a:extLst>
          </p:cNvPr>
          <p:cNvSpPr/>
          <p:nvPr userDrawn="1"/>
        </p:nvSpPr>
        <p:spPr>
          <a:xfrm>
            <a:off x="558795" y="2727593"/>
            <a:ext cx="1931143" cy="58935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1FF0270-8977-40A9-81FB-362D88B84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593" y="2890883"/>
            <a:ext cx="2526030" cy="400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C3C3C"/>
                </a:solidFill>
              </a:defRPr>
            </a:lvl1pPr>
            <a:lvl2pPr marL="457200" indent="0">
              <a:buNone/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MASTER TEXT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964C8B39-3223-41B4-80C6-D84E6F009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885" y="3230728"/>
            <a:ext cx="2526030" cy="1707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C3C3C"/>
                </a:solidFill>
              </a:defRPr>
            </a:lvl1pPr>
            <a:lvl2pPr marL="457200" indent="0">
              <a:buNone/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MASTER TEXT</a:t>
            </a:r>
          </a:p>
        </p:txBody>
      </p:sp>
    </p:spTree>
    <p:extLst>
      <p:ext uri="{BB962C8B-B14F-4D97-AF65-F5344CB8AC3E}">
        <p14:creationId xmlns:p14="http://schemas.microsoft.com/office/powerpoint/2010/main" val="207456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8AB6E3-5BCD-4B13-AFD0-2EB3385F65E1}"/>
              </a:ext>
            </a:extLst>
          </p:cNvPr>
          <p:cNvSpPr/>
          <p:nvPr userDrawn="1"/>
        </p:nvSpPr>
        <p:spPr>
          <a:xfrm>
            <a:off x="558795" y="2727593"/>
            <a:ext cx="1931143" cy="58935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drawing of a person&#10;&#10;Description generated with high confidence">
            <a:extLst>
              <a:ext uri="{FF2B5EF4-FFF2-40B4-BE49-F238E27FC236}">
                <a16:creationId xmlns:a16="http://schemas.microsoft.com/office/drawing/2014/main" id="{D0C9B9E5-8F3C-4E9E-92B2-4D6394D30A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45"/>
          <a:stretch/>
        </p:blipFill>
        <p:spPr>
          <a:xfrm>
            <a:off x="11522803" y="6204547"/>
            <a:ext cx="452051" cy="444805"/>
          </a:xfrm>
          <a:prstGeom prst="rect">
            <a:avLst/>
          </a:prstGeom>
        </p:spPr>
      </p:pic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D8DE9633-55F8-448D-A08A-D2B9AA1C19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0" y="0"/>
            <a:ext cx="3048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06D86C6-3111-494A-959C-FC692ADAC7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593" y="2890883"/>
            <a:ext cx="2526030" cy="400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C3C3C"/>
                </a:solidFill>
              </a:defRPr>
            </a:lvl1pPr>
            <a:lvl2pPr marL="457200" indent="0">
              <a:buNone/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MASTER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4EFA104-A979-48D4-A51B-64B3B27A2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885" y="3230728"/>
            <a:ext cx="2526030" cy="1707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C3C3C"/>
                </a:solidFill>
              </a:defRPr>
            </a:lvl1pPr>
            <a:lvl2pPr marL="457200" indent="0">
              <a:buNone/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MASTER TEXT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172229A-C775-40B2-9E4F-55817E8E45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0825" y="1430027"/>
            <a:ext cx="5373688" cy="4824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800">
                <a:solidFill>
                  <a:srgbClr val="3C3C3C"/>
                </a:solidFill>
                <a:latin typeface="+mn-lt"/>
              </a:defRPr>
            </a:lvl1pPr>
            <a:lvl2pPr>
              <a:defRPr sz="1800">
                <a:solidFill>
                  <a:srgbClr val="3C3C3C"/>
                </a:solidFill>
                <a:latin typeface="+mn-lt"/>
              </a:defRPr>
            </a:lvl2pPr>
            <a:lvl3pPr>
              <a:defRPr sz="1800">
                <a:solidFill>
                  <a:srgbClr val="3C3C3C"/>
                </a:solidFill>
                <a:latin typeface="+mn-lt"/>
              </a:defRPr>
            </a:lvl3pPr>
            <a:lvl4pPr>
              <a:defRPr sz="1800">
                <a:solidFill>
                  <a:srgbClr val="3C3C3C"/>
                </a:solidFill>
                <a:latin typeface="+mn-lt"/>
              </a:defRPr>
            </a:lvl4pPr>
            <a:lvl5pPr>
              <a:defRPr sz="1800">
                <a:solidFill>
                  <a:srgbClr val="3C3C3C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380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A9CB80-E7FB-486A-9FED-96480F37A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9" r="14817"/>
          <a:stretch/>
        </p:blipFill>
        <p:spPr>
          <a:xfrm>
            <a:off x="0" y="0"/>
            <a:ext cx="3038475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E1A05AF-1FA6-45C8-B8CB-E9A5BFFB2124}"/>
              </a:ext>
            </a:extLst>
          </p:cNvPr>
          <p:cNvGrpSpPr/>
          <p:nvPr userDrawn="1"/>
        </p:nvGrpSpPr>
        <p:grpSpPr>
          <a:xfrm>
            <a:off x="0" y="0"/>
            <a:ext cx="3052040" cy="6858000"/>
            <a:chOff x="-212725" y="0"/>
            <a:chExt cx="305204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77319E-36CD-48D0-B51C-CC78CB2CEBCD}"/>
                </a:ext>
              </a:extLst>
            </p:cNvPr>
            <p:cNvSpPr/>
            <p:nvPr/>
          </p:nvSpPr>
          <p:spPr>
            <a:xfrm>
              <a:off x="-208685" y="0"/>
              <a:ext cx="3048000" cy="6858000"/>
            </a:xfrm>
            <a:prstGeom prst="rect">
              <a:avLst/>
            </a:prstGeom>
            <a:solidFill>
              <a:srgbClr val="00206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51B7AA-07B6-4F67-88C1-224CB64118C4}"/>
                </a:ext>
              </a:extLst>
            </p:cNvPr>
            <p:cNvSpPr/>
            <p:nvPr/>
          </p:nvSpPr>
          <p:spPr>
            <a:xfrm>
              <a:off x="-212725" y="0"/>
              <a:ext cx="3048000" cy="6858000"/>
            </a:xfrm>
            <a:prstGeom prst="rect">
              <a:avLst/>
            </a:prstGeom>
            <a:solidFill>
              <a:srgbClr val="00206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2D331EB-311E-4E21-BD12-29FEFA8BC26F}"/>
              </a:ext>
            </a:extLst>
          </p:cNvPr>
          <p:cNvSpPr/>
          <p:nvPr userDrawn="1"/>
        </p:nvSpPr>
        <p:spPr>
          <a:xfrm>
            <a:off x="558795" y="2727593"/>
            <a:ext cx="1931143" cy="58935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99CD4293-0401-4B5F-BA8F-84E2693185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593" y="2890883"/>
            <a:ext cx="2526030" cy="400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MASTER TEXT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117328B9-A69B-45A3-981F-D64DDC9FAC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885" y="3230728"/>
            <a:ext cx="2526030" cy="1707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MASTER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127583C-1F39-4273-AFC9-C355829C03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1884" y="644435"/>
            <a:ext cx="7959226" cy="391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3C3C3C"/>
                </a:solidFill>
              </a:defRPr>
            </a:lvl1pPr>
            <a:lvl2pPr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D677F3C9-EB93-4993-9780-8F820AA84F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1884" y="1295878"/>
            <a:ext cx="7959226" cy="50091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C3C3C"/>
                </a:solidFill>
              </a:defRPr>
            </a:lvl1pPr>
            <a:lvl2pPr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70348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C94253-A19F-405E-B795-F91815684C02}"/>
              </a:ext>
            </a:extLst>
          </p:cNvPr>
          <p:cNvSpPr/>
          <p:nvPr userDrawn="1"/>
        </p:nvSpPr>
        <p:spPr>
          <a:xfrm>
            <a:off x="558795" y="600071"/>
            <a:ext cx="1931143" cy="58935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drawing of a person&#10;&#10;Description generated with high confidence">
            <a:extLst>
              <a:ext uri="{FF2B5EF4-FFF2-40B4-BE49-F238E27FC236}">
                <a16:creationId xmlns:a16="http://schemas.microsoft.com/office/drawing/2014/main" id="{9A572B57-7784-44DB-A7E1-E1439A3A4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45"/>
          <a:stretch/>
        </p:blipFill>
        <p:spPr>
          <a:xfrm>
            <a:off x="11522803" y="6204547"/>
            <a:ext cx="452051" cy="444805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61BD06DB-8037-4036-B066-70023F45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593" y="763361"/>
            <a:ext cx="2526030" cy="400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C3C3C"/>
                </a:solidFill>
              </a:defRPr>
            </a:lvl1pPr>
            <a:lvl2pPr marL="457200" indent="0">
              <a:buNone/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MASTER TEXT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B1B17BBF-015D-4D88-B6FD-C8702F574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885" y="1103206"/>
            <a:ext cx="2526030" cy="10478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C3C3C"/>
                </a:solidFill>
              </a:defRPr>
            </a:lvl1pPr>
            <a:lvl2pPr marL="457200" indent="0">
              <a:buNone/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MASTER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A19245F1-F2EE-46EE-8107-059270DA8E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594" y="1741941"/>
            <a:ext cx="2526030" cy="4658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C3C3C"/>
                </a:solidFill>
              </a:defRPr>
            </a:lvl1pPr>
            <a:lvl2pPr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CE1CBEFA-CF78-4936-A1AF-B6BBF68C4B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600075"/>
            <a:ext cx="1381125" cy="1381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8BA0CC98-FE34-4241-9FC1-8D5E9684B4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67200" y="2237423"/>
            <a:ext cx="1381125" cy="1228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3C3C3C"/>
                </a:solidFill>
              </a:defRPr>
            </a:lvl1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8550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6412468-BB41-4ACD-85EF-6275075946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175" y="0"/>
            <a:ext cx="3057525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3A302D5D-6A6B-4135-A2F7-12E4028732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60617" y="0"/>
            <a:ext cx="304450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DFD26D80-6228-49C9-AF43-678C2BB077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05119" y="0"/>
            <a:ext cx="304344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B9385BC5-9926-435B-940B-D7666AD70B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8559" y="0"/>
            <a:ext cx="304344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2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E3551E-F7A1-4E93-BD74-9D04F452962D}"/>
              </a:ext>
            </a:extLst>
          </p:cNvPr>
          <p:cNvSpPr/>
          <p:nvPr userDrawn="1"/>
        </p:nvSpPr>
        <p:spPr>
          <a:xfrm>
            <a:off x="558795" y="2727593"/>
            <a:ext cx="1931143" cy="58935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929F869-4D82-4447-BABB-5DE02A9744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593" y="2890883"/>
            <a:ext cx="2526030" cy="400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C3C3C"/>
                </a:solidFill>
              </a:defRPr>
            </a:lvl1pPr>
            <a:lvl2pPr marL="457200" indent="0">
              <a:buNone/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MASTER TEXT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3E6AFDB0-1391-4E26-9A90-6DDB5CC63F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885" y="3230728"/>
            <a:ext cx="2526030" cy="1707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C3C3C"/>
                </a:solidFill>
              </a:defRPr>
            </a:lvl1pPr>
            <a:lvl2pPr marL="457200" indent="0">
              <a:buNone/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MASTER TEXT</a:t>
            </a: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9FB86A49-F1C3-458F-9CF5-4920C3949B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60617" y="0"/>
            <a:ext cx="304450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E4C77729-974A-4867-B6E0-1C5546BA85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5119" y="0"/>
            <a:ext cx="304344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B63AE3B8-28AF-4B71-B066-A7BE567C9B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8559" y="0"/>
            <a:ext cx="304344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7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0896E9-8013-47F8-8BCB-1FEB8C34FDE4}"/>
              </a:ext>
            </a:extLst>
          </p:cNvPr>
          <p:cNvSpPr/>
          <p:nvPr userDrawn="1"/>
        </p:nvSpPr>
        <p:spPr>
          <a:xfrm>
            <a:off x="558795" y="554664"/>
            <a:ext cx="1931143" cy="58935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857CA97-5C45-4CC5-81D6-5E561E87DC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717" y="678905"/>
            <a:ext cx="11156225" cy="400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C3C3C"/>
                </a:solidFill>
              </a:defRPr>
            </a:lvl1pPr>
            <a:lvl2pPr marL="457200" indent="0">
              <a:buNone/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MASTER TEXT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F9639A7D-7C0A-425E-B7A1-9C1B6752C9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010" y="1018751"/>
            <a:ext cx="11164932" cy="835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C3C3C"/>
                </a:solidFill>
              </a:defRPr>
            </a:lvl1pPr>
            <a:lvl2pPr marL="457200" indent="0">
              <a:buNone/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MASTER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FEE52E6-9C9F-4A39-8713-984B62F7E1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8163" y="1854200"/>
            <a:ext cx="6573837" cy="43894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A4D1696-B8CC-4AC4-833F-F43B4F3EEB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0375" y="1854200"/>
            <a:ext cx="4965065" cy="43894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3C3C3C"/>
              </a:buClr>
              <a:buSzPct val="125000"/>
              <a:buFont typeface="Arial" panose="020B0604020202020204" pitchFamily="34" charset="0"/>
              <a:buChar char="•"/>
              <a:defRPr sz="1600">
                <a:solidFill>
                  <a:srgbClr val="3C3C3C"/>
                </a:solidFill>
              </a:defRPr>
            </a:lvl1pPr>
            <a:lvl2pPr>
              <a:defRPr sz="1600">
                <a:solidFill>
                  <a:srgbClr val="3C3C3C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3C3C3C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3C3C3C"/>
                </a:solidFill>
              </a:defRPr>
            </a:lvl4pPr>
            <a:lvl5pPr>
              <a:defRPr sz="16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Edit Master text styles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2"/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0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4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67560A68-21BC-4103-8F57-F631912BE3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7" b="8807"/>
          <a:stretch>
            <a:fillRect/>
          </a:stretch>
        </p:blipFill>
        <p:spPr/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F9DA295-A7D7-48F4-9588-B79E74D1D212}"/>
              </a:ext>
            </a:extLst>
          </p:cNvPr>
          <p:cNvGrpSpPr/>
          <p:nvPr/>
        </p:nvGrpSpPr>
        <p:grpSpPr>
          <a:xfrm>
            <a:off x="185738" y="180975"/>
            <a:ext cx="11820526" cy="6486525"/>
            <a:chOff x="809336" y="180975"/>
            <a:chExt cx="11820526" cy="648652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0EF34F-8728-4CB4-A9E8-41321B22567A}"/>
                </a:ext>
              </a:extLst>
            </p:cNvPr>
            <p:cNvSpPr/>
            <p:nvPr/>
          </p:nvSpPr>
          <p:spPr>
            <a:xfrm>
              <a:off x="809336" y="180975"/>
              <a:ext cx="11820526" cy="6477000"/>
            </a:xfrm>
            <a:prstGeom prst="rect">
              <a:avLst/>
            </a:prstGeom>
            <a:solidFill>
              <a:srgbClr val="00206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676F5D-DF4D-4299-A6B1-2EAA3DD68192}"/>
                </a:ext>
              </a:extLst>
            </p:cNvPr>
            <p:cNvSpPr/>
            <p:nvPr userDrawn="1"/>
          </p:nvSpPr>
          <p:spPr>
            <a:xfrm>
              <a:off x="809336" y="190500"/>
              <a:ext cx="11820526" cy="6477000"/>
            </a:xfrm>
            <a:prstGeom prst="rect">
              <a:avLst/>
            </a:prstGeom>
            <a:solidFill>
              <a:srgbClr val="00206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D4FC7AD-5E20-4F2B-BC5F-98EE8DE22C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918" y="1605375"/>
            <a:ext cx="11260363" cy="731201"/>
          </a:xfrm>
        </p:spPr>
        <p:txBody>
          <a:bodyPr/>
          <a:lstStyle/>
          <a:p>
            <a:r>
              <a:rPr lang="en-US" dirty="0"/>
              <a:t>Making Biosolids Disappear – </a:t>
            </a:r>
          </a:p>
          <a:p>
            <a:r>
              <a:rPr lang="en-US" dirty="0"/>
              <a:t>The Magic Of Hydrothermal Liquefaction</a:t>
            </a:r>
          </a:p>
          <a:p>
            <a:r>
              <a:rPr lang="en-US" sz="2800" dirty="0"/>
              <a:t>Michael Washer – Director of The Merrick Consultancy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481F322-6A30-46B5-B056-96E30FEEEE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917" y="3751451"/>
            <a:ext cx="8666411" cy="663796"/>
          </a:xfrm>
        </p:spPr>
        <p:txBody>
          <a:bodyPr/>
          <a:lstStyle/>
          <a:p>
            <a:r>
              <a:rPr lang="en-US" sz="2000" dirty="0"/>
              <a:t>Presented to: </a:t>
            </a:r>
            <a:r>
              <a:rPr lang="en-US" sz="2000" b="1" dirty="0"/>
              <a:t>International</a:t>
            </a:r>
            <a:r>
              <a:rPr lang="en-US" sz="2000" dirty="0"/>
              <a:t> </a:t>
            </a:r>
            <a:r>
              <a:rPr lang="en-US" sz="2000" b="1" dirty="0"/>
              <a:t>Biomass Conference &amp; Expo 2018</a:t>
            </a:r>
          </a:p>
          <a:p>
            <a:r>
              <a:rPr lang="en-US" sz="2000" dirty="0"/>
              <a:t>April 18, 2018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A59E72-807E-4722-891C-E7FD54517D59}"/>
              </a:ext>
            </a:extLst>
          </p:cNvPr>
          <p:cNvSpPr txBox="1"/>
          <p:nvPr/>
        </p:nvSpPr>
        <p:spPr>
          <a:xfrm>
            <a:off x="10220747" y="5305545"/>
            <a:ext cx="137608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www.merrick.com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DEFE677-0CD2-49F9-9ADB-4964A534F0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883" y="5605801"/>
            <a:ext cx="1111808" cy="2795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1A27EB3-FF22-40F2-BC10-E21ECF9F32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333689"/>
            <a:ext cx="2259920" cy="55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08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1FE35-5EC8-4365-A0C8-02346BBBE2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204" y="753707"/>
            <a:ext cx="11164932" cy="835449"/>
          </a:xfrm>
        </p:spPr>
        <p:txBody>
          <a:bodyPr/>
          <a:lstStyle/>
          <a:p>
            <a:r>
              <a:rPr lang="en-US" dirty="0"/>
              <a:t>HPPS Project</a:t>
            </a:r>
          </a:p>
        </p:txBody>
      </p:sp>
      <p:sp>
        <p:nvSpPr>
          <p:cNvPr id="6" name="AutoShape 2" descr="Image result for algae">
            <a:extLst>
              <a:ext uri="{FF2B5EF4-FFF2-40B4-BE49-F238E27FC236}">
                <a16:creationId xmlns:a16="http://schemas.microsoft.com/office/drawing/2014/main" id="{8B1FAA1C-7395-4253-A11A-157241631D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algae">
            <a:extLst>
              <a:ext uri="{FF2B5EF4-FFF2-40B4-BE49-F238E27FC236}">
                <a16:creationId xmlns:a16="http://schemas.microsoft.com/office/drawing/2014/main" id="{31AD721D-572D-4C3D-A5F9-653980992A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ge result for algae">
            <a:extLst>
              <a:ext uri="{FF2B5EF4-FFF2-40B4-BE49-F238E27FC236}">
                <a16:creationId xmlns:a16="http://schemas.microsoft.com/office/drawing/2014/main" id="{C67DB08B-A90E-4437-A110-B17EE6291D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algae">
            <a:extLst>
              <a:ext uri="{FF2B5EF4-FFF2-40B4-BE49-F238E27FC236}">
                <a16:creationId xmlns:a16="http://schemas.microsoft.com/office/drawing/2014/main" id="{5626932A-8CC7-4668-9F35-74D72201E2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close up of an old building&#10;&#10;Description generated with high confidence">
            <a:extLst>
              <a:ext uri="{FF2B5EF4-FFF2-40B4-BE49-F238E27FC236}">
                <a16:creationId xmlns:a16="http://schemas.microsoft.com/office/drawing/2014/main" id="{DAA1B271-7B50-400C-978B-2CD9DCBD65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3" y="2578885"/>
            <a:ext cx="7403118" cy="4086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26748C-2623-4454-A3BF-AF760079A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725" y="2905766"/>
            <a:ext cx="3035411" cy="37353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E976ACE-7737-4860-82E5-7C0958207DE1}"/>
              </a:ext>
            </a:extLst>
          </p:cNvPr>
          <p:cNvSpPr/>
          <p:nvPr/>
        </p:nvSpPr>
        <p:spPr>
          <a:xfrm>
            <a:off x="1181149" y="1384189"/>
            <a:ext cx="10365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Converts 2 wet tons per day of 20wt% algae into biocrude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A41DD2-AE33-42D2-9EA3-43BF72D140FC}"/>
              </a:ext>
            </a:extLst>
          </p:cNvPr>
          <p:cNvSpPr/>
          <p:nvPr/>
        </p:nvSpPr>
        <p:spPr>
          <a:xfrm>
            <a:off x="1181149" y="1946480"/>
            <a:ext cx="9799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Designed, built, and commissioned by Merrick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6F7BCA-EB93-4B52-9DD4-5A0474490304}"/>
              </a:ext>
            </a:extLst>
          </p:cNvPr>
          <p:cNvSpPr/>
          <p:nvPr/>
        </p:nvSpPr>
        <p:spPr>
          <a:xfrm>
            <a:off x="636864" y="1415354"/>
            <a:ext cx="460891" cy="460891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03977A-AA46-414C-898A-1DE241FA3C0D}"/>
              </a:ext>
            </a:extLst>
          </p:cNvPr>
          <p:cNvSpPr/>
          <p:nvPr/>
        </p:nvSpPr>
        <p:spPr>
          <a:xfrm>
            <a:off x="696750" y="1464384"/>
            <a:ext cx="31290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E4C4516-AD7E-4862-BA0B-99E246AA9222}"/>
              </a:ext>
            </a:extLst>
          </p:cNvPr>
          <p:cNvSpPr/>
          <p:nvPr/>
        </p:nvSpPr>
        <p:spPr>
          <a:xfrm>
            <a:off x="636864" y="1977645"/>
            <a:ext cx="460891" cy="460891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89701F-0CDF-4CAB-9626-EF5848D13CC8}"/>
              </a:ext>
            </a:extLst>
          </p:cNvPr>
          <p:cNvSpPr/>
          <p:nvPr/>
        </p:nvSpPr>
        <p:spPr>
          <a:xfrm>
            <a:off x="696749" y="2026675"/>
            <a:ext cx="312907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53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ADC0EA27-8E18-483A-A9C3-F0BAF98985D9}"/>
              </a:ext>
            </a:extLst>
          </p:cNvPr>
          <p:cNvSpPr/>
          <p:nvPr/>
        </p:nvSpPr>
        <p:spPr>
          <a:xfrm>
            <a:off x="414165" y="1890339"/>
            <a:ext cx="460891" cy="460891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1FE35-5EC8-4365-A0C8-02346BBBE2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204" y="753707"/>
            <a:ext cx="11164932" cy="835449"/>
          </a:xfrm>
        </p:spPr>
        <p:txBody>
          <a:bodyPr/>
          <a:lstStyle/>
          <a:p>
            <a:r>
              <a:rPr lang="en-US" dirty="0"/>
              <a:t>Next Step – The HYPOWERS Project</a:t>
            </a:r>
          </a:p>
        </p:txBody>
      </p:sp>
      <p:sp>
        <p:nvSpPr>
          <p:cNvPr id="8" name="AutoShape 4" descr="Image result for algae">
            <a:extLst>
              <a:ext uri="{FF2B5EF4-FFF2-40B4-BE49-F238E27FC236}">
                <a16:creationId xmlns:a16="http://schemas.microsoft.com/office/drawing/2014/main" id="{31AD721D-572D-4C3D-A5F9-653980992A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5959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algae">
            <a:extLst>
              <a:ext uri="{FF2B5EF4-FFF2-40B4-BE49-F238E27FC236}">
                <a16:creationId xmlns:a16="http://schemas.microsoft.com/office/drawing/2014/main" id="{5626932A-8CC7-4668-9F35-74D72201E2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9007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98ED2-89A2-419D-9C01-22BA4832ADE1}"/>
              </a:ext>
            </a:extLst>
          </p:cNvPr>
          <p:cNvSpPr/>
          <p:nvPr/>
        </p:nvSpPr>
        <p:spPr>
          <a:xfrm>
            <a:off x="966615" y="1389101"/>
            <a:ext cx="7235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drothermal 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rocessing 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astewat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olids 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A12ECE-5835-4052-9B45-3D1E4B342525}"/>
              </a:ext>
            </a:extLst>
          </p:cNvPr>
          <p:cNvSpPr/>
          <p:nvPr/>
        </p:nvSpPr>
        <p:spPr>
          <a:xfrm>
            <a:off x="966615" y="1920730"/>
            <a:ext cx="9668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of 15 wet tons per day of biosolids (equivalent to a wastewater plant serving around 45,000 people)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167510-39DC-4517-B438-3629670B4C65}"/>
              </a:ext>
            </a:extLst>
          </p:cNvPr>
          <p:cNvSpPr/>
          <p:nvPr/>
        </p:nvSpPr>
        <p:spPr>
          <a:xfrm>
            <a:off x="414165" y="1324888"/>
            <a:ext cx="460891" cy="460891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7D23A4-B595-49A9-9E0D-DA200FA674E4}"/>
              </a:ext>
            </a:extLst>
          </p:cNvPr>
          <p:cNvSpPr/>
          <p:nvPr/>
        </p:nvSpPr>
        <p:spPr>
          <a:xfrm>
            <a:off x="474051" y="1373918"/>
            <a:ext cx="31290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7C04BA-1599-4DD5-996F-A3D5C1CE2658}"/>
              </a:ext>
            </a:extLst>
          </p:cNvPr>
          <p:cNvSpPr/>
          <p:nvPr/>
        </p:nvSpPr>
        <p:spPr>
          <a:xfrm>
            <a:off x="474051" y="1950952"/>
            <a:ext cx="31290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9313D18-46F5-481C-9C82-A6BD7DA891AB}"/>
              </a:ext>
            </a:extLst>
          </p:cNvPr>
          <p:cNvSpPr/>
          <p:nvPr/>
        </p:nvSpPr>
        <p:spPr>
          <a:xfrm>
            <a:off x="414165" y="2628616"/>
            <a:ext cx="460891" cy="460891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99453E-736D-4B52-8461-6B9D702F358B}"/>
              </a:ext>
            </a:extLst>
          </p:cNvPr>
          <p:cNvSpPr/>
          <p:nvPr/>
        </p:nvSpPr>
        <p:spPr>
          <a:xfrm>
            <a:off x="966615" y="2659007"/>
            <a:ext cx="6313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Located at the Central San Plant, in Martinez, CA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60D5E3-F8DF-4973-B4C5-4C72DA528C17}"/>
              </a:ext>
            </a:extLst>
          </p:cNvPr>
          <p:cNvSpPr/>
          <p:nvPr/>
        </p:nvSpPr>
        <p:spPr>
          <a:xfrm>
            <a:off x="474050" y="2689229"/>
            <a:ext cx="312907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3CA0CE-0331-4DA8-936E-9845F5BDA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089507"/>
            <a:ext cx="5723341" cy="3287054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41A2A4B9-2130-402C-945A-DF22F97B2A0C}"/>
              </a:ext>
            </a:extLst>
          </p:cNvPr>
          <p:cNvSpPr/>
          <p:nvPr/>
        </p:nvSpPr>
        <p:spPr>
          <a:xfrm>
            <a:off x="414165" y="3199961"/>
            <a:ext cx="460891" cy="460891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119A34-FC3B-49CF-985B-80FFB4C35717}"/>
              </a:ext>
            </a:extLst>
          </p:cNvPr>
          <p:cNvSpPr/>
          <p:nvPr/>
        </p:nvSpPr>
        <p:spPr>
          <a:xfrm>
            <a:off x="966615" y="3195822"/>
            <a:ext cx="53460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is a consortium, including WRF, Merrick, Genifuel, PNNL, Central San &amp; others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BC3C9E-0A05-4294-95B2-C5A698ED6AD2}"/>
              </a:ext>
            </a:extLst>
          </p:cNvPr>
          <p:cNvSpPr/>
          <p:nvPr/>
        </p:nvSpPr>
        <p:spPr>
          <a:xfrm>
            <a:off x="474050" y="3260574"/>
            <a:ext cx="312907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379836B-4004-45FC-8305-30BD8C633311}"/>
              </a:ext>
            </a:extLst>
          </p:cNvPr>
          <p:cNvSpPr/>
          <p:nvPr/>
        </p:nvSpPr>
        <p:spPr>
          <a:xfrm>
            <a:off x="414165" y="4175141"/>
            <a:ext cx="460891" cy="460891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E69D40-3212-412B-84E4-D7F8A0826EB2}"/>
              </a:ext>
            </a:extLst>
          </p:cNvPr>
          <p:cNvSpPr/>
          <p:nvPr/>
        </p:nvSpPr>
        <p:spPr>
          <a:xfrm>
            <a:off x="966615" y="4205532"/>
            <a:ext cx="5265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share, with matching funding from BETO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EC7DB2-B914-4FE1-AED6-6255D4303A4B}"/>
              </a:ext>
            </a:extLst>
          </p:cNvPr>
          <p:cNvSpPr/>
          <p:nvPr/>
        </p:nvSpPr>
        <p:spPr>
          <a:xfrm>
            <a:off x="474050" y="4235754"/>
            <a:ext cx="312907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7C3655C-218D-4458-92AD-A40E5AEDF67E}"/>
              </a:ext>
            </a:extLst>
          </p:cNvPr>
          <p:cNvSpPr/>
          <p:nvPr/>
        </p:nvSpPr>
        <p:spPr>
          <a:xfrm>
            <a:off x="414165" y="4975636"/>
            <a:ext cx="460891" cy="460891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F19CF84-41EA-4FE3-8985-9FB9E22578BB}"/>
              </a:ext>
            </a:extLst>
          </p:cNvPr>
          <p:cNvSpPr/>
          <p:nvPr/>
        </p:nvSpPr>
        <p:spPr>
          <a:xfrm>
            <a:off x="966615" y="5006027"/>
            <a:ext cx="5265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will demonstrate all aspects of the HTL and CHG technologies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BA11188-A409-4CC1-BDE9-7163743B171C}"/>
              </a:ext>
            </a:extLst>
          </p:cNvPr>
          <p:cNvSpPr/>
          <p:nvPr/>
        </p:nvSpPr>
        <p:spPr>
          <a:xfrm>
            <a:off x="474050" y="5036249"/>
            <a:ext cx="312907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pic>
        <p:nvPicPr>
          <p:cNvPr id="33" name="Picture 3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019C400-E2DC-4B87-B319-836E424356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5" y="6137293"/>
            <a:ext cx="1950720" cy="47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94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657014" y="490417"/>
            <a:ext cx="552450" cy="552450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57014" y="2337076"/>
            <a:ext cx="552450" cy="552450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657014" y="3191577"/>
            <a:ext cx="552450" cy="552450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57014" y="4046078"/>
            <a:ext cx="552450" cy="552450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57014" y="4900579"/>
            <a:ext cx="552450" cy="552450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57014" y="5755080"/>
            <a:ext cx="552450" cy="552450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352338" y="2306299"/>
            <a:ext cx="4448175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Integration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52338" y="3160800"/>
            <a:ext cx="5931145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Nutrient Recycle To Fertilizer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52338" y="4011663"/>
            <a:ext cx="4987605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Biocrude Post Treating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776786" y="581976"/>
            <a:ext cx="31290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776786" y="2444797"/>
            <a:ext cx="31290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76786" y="3289377"/>
            <a:ext cx="31290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776786" y="4137637"/>
            <a:ext cx="31290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776786" y="4992138"/>
            <a:ext cx="31290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776786" y="5846639"/>
            <a:ext cx="31290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352338" y="490417"/>
            <a:ext cx="46713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Cost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Cost Components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273433F8-3B07-41F2-9D7B-923EBB74C0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6957" y="2841674"/>
            <a:ext cx="2971800" cy="2096085"/>
          </a:xfrm>
        </p:spPr>
        <p:txBody>
          <a:bodyPr/>
          <a:lstStyle/>
          <a:p>
            <a:r>
              <a:rPr lang="en-US" sz="2000" dirty="0"/>
              <a:t>PATH TO COMMERCIALIZATION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1D84FB-570E-4D19-8684-298C1D15430E}"/>
              </a:ext>
            </a:extLst>
          </p:cNvPr>
          <p:cNvSpPr/>
          <p:nvPr/>
        </p:nvSpPr>
        <p:spPr>
          <a:xfrm>
            <a:off x="4352338" y="4869028"/>
            <a:ext cx="4448175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Bio-Gas Post Treating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D0F556-5D35-4027-86E2-76BD4C4FF27B}"/>
              </a:ext>
            </a:extLst>
          </p:cNvPr>
          <p:cNvSpPr/>
          <p:nvPr/>
        </p:nvSpPr>
        <p:spPr>
          <a:xfrm>
            <a:off x="4352338" y="5738917"/>
            <a:ext cx="6081619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Model Development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C2BB38F-100D-49EE-85F1-5391269BD6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1" y="6001509"/>
            <a:ext cx="2259920" cy="55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82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67560A68-21BC-4103-8F57-F631912BE3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7" b="8807"/>
          <a:stretch>
            <a:fillRect/>
          </a:stretch>
        </p:blipFill>
        <p:spPr/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F9DA295-A7D7-48F4-9588-B79E74D1D212}"/>
              </a:ext>
            </a:extLst>
          </p:cNvPr>
          <p:cNvGrpSpPr/>
          <p:nvPr/>
        </p:nvGrpSpPr>
        <p:grpSpPr>
          <a:xfrm>
            <a:off x="185736" y="190500"/>
            <a:ext cx="11820526" cy="6486525"/>
            <a:chOff x="809336" y="180975"/>
            <a:chExt cx="11820526" cy="648652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0EF34F-8728-4CB4-A9E8-41321B22567A}"/>
                </a:ext>
              </a:extLst>
            </p:cNvPr>
            <p:cNvSpPr/>
            <p:nvPr/>
          </p:nvSpPr>
          <p:spPr>
            <a:xfrm>
              <a:off x="809336" y="180975"/>
              <a:ext cx="11820526" cy="6477000"/>
            </a:xfrm>
            <a:prstGeom prst="rect">
              <a:avLst/>
            </a:prstGeom>
            <a:solidFill>
              <a:srgbClr val="00206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676F5D-DF4D-4299-A6B1-2EAA3DD68192}"/>
                </a:ext>
              </a:extLst>
            </p:cNvPr>
            <p:cNvSpPr/>
            <p:nvPr userDrawn="1"/>
          </p:nvSpPr>
          <p:spPr>
            <a:xfrm>
              <a:off x="809336" y="190500"/>
              <a:ext cx="11820526" cy="6477000"/>
            </a:xfrm>
            <a:prstGeom prst="rect">
              <a:avLst/>
            </a:prstGeom>
            <a:solidFill>
              <a:srgbClr val="00206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D4FC7AD-5E20-4F2B-BC5F-98EE8DE22C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918" y="1605375"/>
            <a:ext cx="11260363" cy="731201"/>
          </a:xfrm>
        </p:spPr>
        <p:txBody>
          <a:bodyPr/>
          <a:lstStyle/>
          <a:p>
            <a:r>
              <a:rPr lang="en-US" dirty="0"/>
              <a:t>Thankyou</a:t>
            </a:r>
          </a:p>
          <a:p>
            <a:endParaRPr lang="en-US" sz="1600" dirty="0"/>
          </a:p>
          <a:p>
            <a:r>
              <a:rPr lang="en-US" dirty="0"/>
              <a:t>Questions ?</a:t>
            </a:r>
          </a:p>
          <a:p>
            <a:endParaRPr lang="en-US" sz="3200" dirty="0"/>
          </a:p>
          <a:p>
            <a:r>
              <a:rPr lang="en-US" sz="2800" dirty="0"/>
              <a:t>Michael Washer – Director of The Merrick Consultancy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481F322-6A30-46B5-B056-96E30FEEEE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918" y="4333233"/>
            <a:ext cx="5175362" cy="663796"/>
          </a:xfrm>
        </p:spPr>
        <p:txBody>
          <a:bodyPr/>
          <a:lstStyle/>
          <a:p>
            <a:r>
              <a:rPr lang="en-US" sz="2000" b="1" dirty="0"/>
              <a:t>303 353 3875</a:t>
            </a:r>
          </a:p>
          <a:p>
            <a:r>
              <a:rPr lang="en-US" sz="2000" dirty="0"/>
              <a:t>michael.washer@Merrick.com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A59E72-807E-4722-891C-E7FD54517D59}"/>
              </a:ext>
            </a:extLst>
          </p:cNvPr>
          <p:cNvSpPr txBox="1"/>
          <p:nvPr/>
        </p:nvSpPr>
        <p:spPr>
          <a:xfrm>
            <a:off x="10220747" y="5305545"/>
            <a:ext cx="137608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www.merrick.com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DEFE677-0CD2-49F9-9ADB-4964A534F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883" y="5605801"/>
            <a:ext cx="1111808" cy="2795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1A27EB3-FF22-40F2-BC10-E21ECF9F3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333689"/>
            <a:ext cx="2259920" cy="55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13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1FE35-5EC8-4365-A0C8-02346BBBE2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204" y="753708"/>
            <a:ext cx="11164932" cy="529116"/>
          </a:xfrm>
        </p:spPr>
        <p:txBody>
          <a:bodyPr/>
          <a:lstStyle/>
          <a:p>
            <a:r>
              <a:rPr lang="en-US" dirty="0"/>
              <a:t>Process Overview</a:t>
            </a:r>
          </a:p>
        </p:txBody>
      </p:sp>
      <p:sp>
        <p:nvSpPr>
          <p:cNvPr id="6" name="AutoShape 2" descr="Image result for algae">
            <a:extLst>
              <a:ext uri="{FF2B5EF4-FFF2-40B4-BE49-F238E27FC236}">
                <a16:creationId xmlns:a16="http://schemas.microsoft.com/office/drawing/2014/main" id="{8B1FAA1C-7395-4253-A11A-157241631D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algae">
            <a:extLst>
              <a:ext uri="{FF2B5EF4-FFF2-40B4-BE49-F238E27FC236}">
                <a16:creationId xmlns:a16="http://schemas.microsoft.com/office/drawing/2014/main" id="{31AD721D-572D-4C3D-A5F9-653980992A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ge result for algae">
            <a:extLst>
              <a:ext uri="{FF2B5EF4-FFF2-40B4-BE49-F238E27FC236}">
                <a16:creationId xmlns:a16="http://schemas.microsoft.com/office/drawing/2014/main" id="{C67DB08B-A90E-4437-A110-B17EE6291D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algae">
            <a:extLst>
              <a:ext uri="{FF2B5EF4-FFF2-40B4-BE49-F238E27FC236}">
                <a16:creationId xmlns:a16="http://schemas.microsoft.com/office/drawing/2014/main" id="{5626932A-8CC7-4668-9F35-74D72201E2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08CA4B-9784-453C-BE63-62032205A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1740131"/>
            <a:ext cx="11540539" cy="3682538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23747E8-8614-480F-9544-0D5E625468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4" y="6135300"/>
            <a:ext cx="1950720" cy="47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5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1FE35-5EC8-4365-A0C8-02346BBBE2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204" y="753708"/>
            <a:ext cx="11164932" cy="529116"/>
          </a:xfrm>
        </p:spPr>
        <p:txBody>
          <a:bodyPr/>
          <a:lstStyle/>
          <a:p>
            <a:r>
              <a:rPr lang="en-US" dirty="0"/>
              <a:t>Chemical Reactions</a:t>
            </a:r>
          </a:p>
        </p:txBody>
      </p:sp>
      <p:sp>
        <p:nvSpPr>
          <p:cNvPr id="6" name="AutoShape 2" descr="Image result for algae">
            <a:extLst>
              <a:ext uri="{FF2B5EF4-FFF2-40B4-BE49-F238E27FC236}">
                <a16:creationId xmlns:a16="http://schemas.microsoft.com/office/drawing/2014/main" id="{8B1FAA1C-7395-4253-A11A-157241631D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algae">
            <a:extLst>
              <a:ext uri="{FF2B5EF4-FFF2-40B4-BE49-F238E27FC236}">
                <a16:creationId xmlns:a16="http://schemas.microsoft.com/office/drawing/2014/main" id="{31AD721D-572D-4C3D-A5F9-653980992A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ge result for algae">
            <a:extLst>
              <a:ext uri="{FF2B5EF4-FFF2-40B4-BE49-F238E27FC236}">
                <a16:creationId xmlns:a16="http://schemas.microsoft.com/office/drawing/2014/main" id="{C67DB08B-A90E-4437-A110-B17EE6291D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algae">
            <a:extLst>
              <a:ext uri="{FF2B5EF4-FFF2-40B4-BE49-F238E27FC236}">
                <a16:creationId xmlns:a16="http://schemas.microsoft.com/office/drawing/2014/main" id="{5626932A-8CC7-4668-9F35-74D72201E2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2F819B5-DA7D-42AB-B849-B8CBA94D8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4" y="6135300"/>
            <a:ext cx="1950720" cy="4785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C62399-918F-46BF-BF93-16D8BB0A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05" y="1282824"/>
            <a:ext cx="11935589" cy="49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2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1FE35-5EC8-4365-A0C8-02346BBBE2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204" y="753707"/>
            <a:ext cx="11164932" cy="630017"/>
          </a:xfrm>
        </p:spPr>
        <p:txBody>
          <a:bodyPr/>
          <a:lstStyle/>
          <a:p>
            <a:r>
              <a:rPr lang="en-US" dirty="0"/>
              <a:t>A Brief History Of Hydrothermal Liquefaction</a:t>
            </a:r>
          </a:p>
        </p:txBody>
      </p:sp>
      <p:sp>
        <p:nvSpPr>
          <p:cNvPr id="6" name="AutoShape 2" descr="Image result for algae">
            <a:extLst>
              <a:ext uri="{FF2B5EF4-FFF2-40B4-BE49-F238E27FC236}">
                <a16:creationId xmlns:a16="http://schemas.microsoft.com/office/drawing/2014/main" id="{8B1FAA1C-7395-4253-A11A-157241631D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algae">
            <a:extLst>
              <a:ext uri="{FF2B5EF4-FFF2-40B4-BE49-F238E27FC236}">
                <a16:creationId xmlns:a16="http://schemas.microsoft.com/office/drawing/2014/main" id="{31AD721D-572D-4C3D-A5F9-653980992A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ge result for algae">
            <a:extLst>
              <a:ext uri="{FF2B5EF4-FFF2-40B4-BE49-F238E27FC236}">
                <a16:creationId xmlns:a16="http://schemas.microsoft.com/office/drawing/2014/main" id="{C67DB08B-A90E-4437-A110-B17EE6291D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algae">
            <a:extLst>
              <a:ext uri="{FF2B5EF4-FFF2-40B4-BE49-F238E27FC236}">
                <a16:creationId xmlns:a16="http://schemas.microsoft.com/office/drawing/2014/main" id="{5626932A-8CC7-4668-9F35-74D72201E2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FA64C49-BFE7-4E38-B743-341E5D9D0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162575"/>
              </p:ext>
            </p:extLst>
          </p:nvPr>
        </p:nvGraphicFramePr>
        <p:xfrm>
          <a:off x="192947" y="1383724"/>
          <a:ext cx="11608849" cy="479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FDCA484-83B4-4DAD-B497-F833F78859FB}"/>
              </a:ext>
            </a:extLst>
          </p:cNvPr>
          <p:cNvSpPr txBox="1"/>
          <p:nvPr/>
        </p:nvSpPr>
        <p:spPr>
          <a:xfrm>
            <a:off x="390203" y="1853108"/>
            <a:ext cx="1894284" cy="92333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Concept of HTL proposed.  First patent in 1925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F047AC-3EA1-40D6-A232-447BDD8DE308}"/>
              </a:ext>
            </a:extLst>
          </p:cNvPr>
          <p:cNvSpPr txBox="1"/>
          <p:nvPr/>
        </p:nvSpPr>
        <p:spPr>
          <a:xfrm>
            <a:off x="2284486" y="4765288"/>
            <a:ext cx="2973313" cy="120032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OPEC Embargo sparks interest in alternative liquid fuels. Multiple R&amp;D projects, including Shell Oil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0225A2-D8B6-4272-9812-6892870E480A}"/>
              </a:ext>
            </a:extLst>
          </p:cNvPr>
          <p:cNvSpPr txBox="1"/>
          <p:nvPr/>
        </p:nvSpPr>
        <p:spPr>
          <a:xfrm>
            <a:off x="4510714" y="1598103"/>
            <a:ext cx="2973313" cy="120032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PNNL picks up the baton.  Developed complementary Catalytic Hydrothermal Gasification process.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2E6813-5513-41D9-98FA-B42C1C058BA2}"/>
              </a:ext>
            </a:extLst>
          </p:cNvPr>
          <p:cNvSpPr txBox="1"/>
          <p:nvPr/>
        </p:nvSpPr>
        <p:spPr>
          <a:xfrm>
            <a:off x="7151914" y="4765287"/>
            <a:ext cx="2008415" cy="1200329"/>
          </a:xfrm>
          <a:prstGeom prst="rect">
            <a:avLst/>
          </a:prstGeom>
          <a:noFill/>
          <a:ln w="28575">
            <a:solidFill>
              <a:srgbClr val="197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RFS II drives development of renewable fuel technologies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834A71-827A-4721-9CDC-7AA5A495C5A5}"/>
              </a:ext>
            </a:extLst>
          </p:cNvPr>
          <p:cNvSpPr txBox="1"/>
          <p:nvPr/>
        </p:nvSpPr>
        <p:spPr>
          <a:xfrm>
            <a:off x="9029700" y="1875102"/>
            <a:ext cx="2525436" cy="9233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Explosion of interest in HTL development and commercialization.</a:t>
            </a:r>
          </a:p>
        </p:txBody>
      </p:sp>
      <p:pic>
        <p:nvPicPr>
          <p:cNvPr id="16" name="Picture 1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19EB6D5-A2CC-4C57-8605-E7E6F48BAD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4" y="6135300"/>
            <a:ext cx="1950720" cy="47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9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1FE35-5EC8-4365-A0C8-02346BBBE2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204" y="753707"/>
            <a:ext cx="11164932" cy="835449"/>
          </a:xfrm>
        </p:spPr>
        <p:txBody>
          <a:bodyPr/>
          <a:lstStyle/>
          <a:p>
            <a:r>
              <a:rPr lang="en-US" dirty="0"/>
              <a:t>Waste Biomass Feedstocks</a:t>
            </a:r>
          </a:p>
        </p:txBody>
      </p:sp>
      <p:sp>
        <p:nvSpPr>
          <p:cNvPr id="6" name="AutoShape 2" descr="Image result for algae">
            <a:extLst>
              <a:ext uri="{FF2B5EF4-FFF2-40B4-BE49-F238E27FC236}">
                <a16:creationId xmlns:a16="http://schemas.microsoft.com/office/drawing/2014/main" id="{8B1FAA1C-7395-4253-A11A-157241631D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algae">
            <a:extLst>
              <a:ext uri="{FF2B5EF4-FFF2-40B4-BE49-F238E27FC236}">
                <a16:creationId xmlns:a16="http://schemas.microsoft.com/office/drawing/2014/main" id="{31AD721D-572D-4C3D-A5F9-653980992A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ge result for algae">
            <a:extLst>
              <a:ext uri="{FF2B5EF4-FFF2-40B4-BE49-F238E27FC236}">
                <a16:creationId xmlns:a16="http://schemas.microsoft.com/office/drawing/2014/main" id="{C67DB08B-A90E-4437-A110-B17EE6291D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algae">
            <a:extLst>
              <a:ext uri="{FF2B5EF4-FFF2-40B4-BE49-F238E27FC236}">
                <a16:creationId xmlns:a16="http://schemas.microsoft.com/office/drawing/2014/main" id="{5626932A-8CC7-4668-9F35-74D72201E2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335B1AAD-3E5B-4EF2-BF78-EB2ECDC4B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4" y="6135300"/>
            <a:ext cx="1950720" cy="4785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8AAF0B-FE4E-4797-BEC8-269C0C96C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43" y="1369099"/>
            <a:ext cx="5580793" cy="40846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439C31-CCBF-49A0-B0F3-5919D6F55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188879"/>
            <a:ext cx="5611536" cy="444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0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1FE35-5EC8-4365-A0C8-02346BBBE2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204" y="753707"/>
            <a:ext cx="11164932" cy="835449"/>
          </a:xfrm>
        </p:spPr>
        <p:txBody>
          <a:bodyPr/>
          <a:lstStyle/>
          <a:p>
            <a:r>
              <a:rPr lang="en-US" dirty="0"/>
              <a:t>HTL Process Schematic</a:t>
            </a:r>
          </a:p>
        </p:txBody>
      </p:sp>
      <p:sp>
        <p:nvSpPr>
          <p:cNvPr id="6" name="AutoShape 2" descr="Image result for algae">
            <a:extLst>
              <a:ext uri="{FF2B5EF4-FFF2-40B4-BE49-F238E27FC236}">
                <a16:creationId xmlns:a16="http://schemas.microsoft.com/office/drawing/2014/main" id="{8B1FAA1C-7395-4253-A11A-157241631D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algae">
            <a:extLst>
              <a:ext uri="{FF2B5EF4-FFF2-40B4-BE49-F238E27FC236}">
                <a16:creationId xmlns:a16="http://schemas.microsoft.com/office/drawing/2014/main" id="{31AD721D-572D-4C3D-A5F9-653980992A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ge result for algae">
            <a:extLst>
              <a:ext uri="{FF2B5EF4-FFF2-40B4-BE49-F238E27FC236}">
                <a16:creationId xmlns:a16="http://schemas.microsoft.com/office/drawing/2014/main" id="{C67DB08B-A90E-4437-A110-B17EE6291D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algae">
            <a:extLst>
              <a:ext uri="{FF2B5EF4-FFF2-40B4-BE49-F238E27FC236}">
                <a16:creationId xmlns:a16="http://schemas.microsoft.com/office/drawing/2014/main" id="{5626932A-8CC7-4668-9F35-74D72201E2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8F9AD36-FCC3-4170-BDB3-CB9EBCF40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4" y="6135300"/>
            <a:ext cx="1950720" cy="4785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417C90-A1B9-45AB-BC2C-AD79B46D0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12" y="1159329"/>
            <a:ext cx="11571276" cy="49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9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1FE35-5EC8-4365-A0C8-02346BBBE2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204" y="753707"/>
            <a:ext cx="11164932" cy="835449"/>
          </a:xfrm>
        </p:spPr>
        <p:txBody>
          <a:bodyPr/>
          <a:lstStyle/>
          <a:p>
            <a:r>
              <a:rPr lang="en-US" dirty="0"/>
              <a:t>Catalytic Hydrothermal Gasification Process Schematic</a:t>
            </a:r>
          </a:p>
        </p:txBody>
      </p:sp>
      <p:sp>
        <p:nvSpPr>
          <p:cNvPr id="6" name="AutoShape 2" descr="Image result for algae">
            <a:extLst>
              <a:ext uri="{FF2B5EF4-FFF2-40B4-BE49-F238E27FC236}">
                <a16:creationId xmlns:a16="http://schemas.microsoft.com/office/drawing/2014/main" id="{8B1FAA1C-7395-4253-A11A-157241631D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algae">
            <a:extLst>
              <a:ext uri="{FF2B5EF4-FFF2-40B4-BE49-F238E27FC236}">
                <a16:creationId xmlns:a16="http://schemas.microsoft.com/office/drawing/2014/main" id="{31AD721D-572D-4C3D-A5F9-653980992A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ge result for algae">
            <a:extLst>
              <a:ext uri="{FF2B5EF4-FFF2-40B4-BE49-F238E27FC236}">
                <a16:creationId xmlns:a16="http://schemas.microsoft.com/office/drawing/2014/main" id="{C67DB08B-A90E-4437-A110-B17EE6291D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algae">
            <a:extLst>
              <a:ext uri="{FF2B5EF4-FFF2-40B4-BE49-F238E27FC236}">
                <a16:creationId xmlns:a16="http://schemas.microsoft.com/office/drawing/2014/main" id="{5626932A-8CC7-4668-9F35-74D72201E2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77C5FD0-8814-4BF5-8BC8-C96FC63DF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4" y="6135300"/>
            <a:ext cx="1950720" cy="4785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25A84C-DFB6-4C36-81DB-B7FEC9A56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16" y="2196291"/>
            <a:ext cx="12059984" cy="307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4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633912" y="502940"/>
            <a:ext cx="552450" cy="552450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33912" y="1761537"/>
            <a:ext cx="552450" cy="552450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657014" y="2965190"/>
            <a:ext cx="552450" cy="552450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57014" y="4213651"/>
            <a:ext cx="552450" cy="552450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57014" y="5529792"/>
            <a:ext cx="552450" cy="552450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329236" y="1730759"/>
            <a:ext cx="7175633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conversion in CHG ≈ 80%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52338" y="2934412"/>
            <a:ext cx="745866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Phosphorous recovery ≈ 99%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52338" y="4182874"/>
            <a:ext cx="6947033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Biosolids processed up to 20wt%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753684" y="594499"/>
            <a:ext cx="31290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753684" y="1869258"/>
            <a:ext cx="31290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76786" y="3062990"/>
            <a:ext cx="31290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776786" y="4305210"/>
            <a:ext cx="31290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776786" y="5621351"/>
            <a:ext cx="31290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329236" y="499009"/>
            <a:ext cx="66762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conversion in HTL ≈ 50%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CFD6099-45FD-415B-918B-88CF9802EE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1" y="2890883"/>
            <a:ext cx="2588622" cy="400958"/>
          </a:xfrm>
        </p:spPr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273433F8-3B07-41F2-9D7B-923EBB74C0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1" y="3230728"/>
            <a:ext cx="2579914" cy="1707031"/>
          </a:xfrm>
        </p:spPr>
        <p:txBody>
          <a:bodyPr/>
          <a:lstStyle/>
          <a:p>
            <a:r>
              <a:rPr lang="en-US" sz="2400" dirty="0"/>
              <a:t>PERFORMANCE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8D82D0-D3D0-4B05-8216-73141C4CB3D3}"/>
              </a:ext>
            </a:extLst>
          </p:cNvPr>
          <p:cNvSpPr/>
          <p:nvPr/>
        </p:nvSpPr>
        <p:spPr>
          <a:xfrm>
            <a:off x="4329236" y="5513629"/>
            <a:ext cx="5255635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efficiency &gt; 85%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F4F7D6-CBA7-418C-916A-C530EEE36A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1" y="6001509"/>
            <a:ext cx="2259920" cy="55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0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405909" y="792578"/>
            <a:ext cx="552450" cy="552450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05909" y="1647079"/>
            <a:ext cx="552450" cy="552450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05909" y="2501580"/>
            <a:ext cx="552450" cy="552450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05909" y="3356081"/>
            <a:ext cx="552450" cy="552450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05909" y="4210582"/>
            <a:ext cx="552450" cy="552450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01233" y="1647079"/>
            <a:ext cx="7472718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the energy recovery of pyrolysis 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01233" y="2501580"/>
            <a:ext cx="593114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Bio-gas is siloxane and H</a:t>
            </a:r>
            <a:r>
              <a:rPr lang="en-US" sz="28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free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01233" y="3356082"/>
            <a:ext cx="778639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Footprint is &lt; 50% that of anaerobic digester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525681" y="884137"/>
            <a:ext cx="31290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525681" y="1754800"/>
            <a:ext cx="31290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525681" y="2599380"/>
            <a:ext cx="31290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525681" y="3447640"/>
            <a:ext cx="31290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525681" y="4302141"/>
            <a:ext cx="31290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078131" y="853359"/>
            <a:ext cx="4671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feed drying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CFD6099-45FD-415B-918B-88CF9802EE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1" y="2890883"/>
            <a:ext cx="2588622" cy="400958"/>
          </a:xfrm>
        </p:spPr>
        <p:txBody>
          <a:bodyPr/>
          <a:lstStyle/>
          <a:p>
            <a:r>
              <a:rPr lang="en-US" dirty="0"/>
              <a:t>HTL &amp; CHG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273433F8-3B07-41F2-9D7B-923EBB74C0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1" y="3230728"/>
            <a:ext cx="2579914" cy="1707031"/>
          </a:xfrm>
        </p:spPr>
        <p:txBody>
          <a:bodyPr/>
          <a:lstStyle/>
          <a:p>
            <a:r>
              <a:rPr lang="en-US" sz="2400" dirty="0"/>
              <a:t>ADVANTAGES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8D82D0-D3D0-4B05-8216-73141C4CB3D3}"/>
              </a:ext>
            </a:extLst>
          </p:cNvPr>
          <p:cNvSpPr/>
          <p:nvPr/>
        </p:nvSpPr>
        <p:spPr>
          <a:xfrm>
            <a:off x="4078131" y="4225197"/>
            <a:ext cx="7732868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GHG reduction 3X that of anaerobic digester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6AF3527-92A6-4C2A-8BC5-52D7F989B6C6}"/>
              </a:ext>
            </a:extLst>
          </p:cNvPr>
          <p:cNvSpPr/>
          <p:nvPr/>
        </p:nvSpPr>
        <p:spPr>
          <a:xfrm>
            <a:off x="3405908" y="5065083"/>
            <a:ext cx="552450" cy="552450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56B7BE-E49E-47C8-A0F6-2CA2151823E5}"/>
              </a:ext>
            </a:extLst>
          </p:cNvPr>
          <p:cNvSpPr/>
          <p:nvPr/>
        </p:nvSpPr>
        <p:spPr>
          <a:xfrm>
            <a:off x="3525680" y="5171256"/>
            <a:ext cx="312907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580341-80AA-475D-838E-09C737243588}"/>
              </a:ext>
            </a:extLst>
          </p:cNvPr>
          <p:cNvSpPr/>
          <p:nvPr/>
        </p:nvSpPr>
        <p:spPr>
          <a:xfrm>
            <a:off x="4078131" y="5094312"/>
            <a:ext cx="7939698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 system, fabricated off-site 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61BC77E-76E3-404B-98FC-6A922A4AF7B0}"/>
              </a:ext>
            </a:extLst>
          </p:cNvPr>
          <p:cNvSpPr/>
          <p:nvPr/>
        </p:nvSpPr>
        <p:spPr>
          <a:xfrm>
            <a:off x="3429010" y="5919585"/>
            <a:ext cx="552450" cy="552450"/>
          </a:xfrm>
          <a:prstGeom prst="ellipse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AA1C09-3D6B-41B3-99D5-5F77ECCC9DD9}"/>
              </a:ext>
            </a:extLst>
          </p:cNvPr>
          <p:cNvSpPr/>
          <p:nvPr/>
        </p:nvSpPr>
        <p:spPr>
          <a:xfrm>
            <a:off x="3548782" y="6025758"/>
            <a:ext cx="312907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273CB1-6159-4E63-ADF3-70551A05453C}"/>
              </a:ext>
            </a:extLst>
          </p:cNvPr>
          <p:cNvSpPr/>
          <p:nvPr/>
        </p:nvSpPr>
        <p:spPr>
          <a:xfrm>
            <a:off x="4101233" y="5948814"/>
            <a:ext cx="74958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is robust and non-biological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052F512-DA75-40D2-9C49-33679F962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1" y="6001509"/>
            <a:ext cx="2259920" cy="55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46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errick Document" ma:contentTypeID="0x0101007B44D1D61DE4CA478B623AE9FB33575000B9B6C382CA3BF342A8BD0E76CC4D2958" ma:contentTypeVersion="11" ma:contentTypeDescription="" ma:contentTypeScope="" ma:versionID="cc6613ef8f40cc0f7a683293b4fcc179">
  <xsd:schema xmlns:xsd="http://www.w3.org/2001/XMLSchema" xmlns:xs="http://www.w3.org/2001/XMLSchema" xmlns:p="http://schemas.microsoft.com/office/2006/metadata/properties" xmlns:ns2="3a742c29-e05c-4b18-a253-efa2811706f6" xmlns:ns3="854f29b8-634c-4cca-8def-8c1e57bacc85" xmlns:ns4="149ff888-4158-4a66-8f2c-05954f590cef" targetNamespace="http://schemas.microsoft.com/office/2006/metadata/properties" ma:root="true" ma:fieldsID="fca298fb681e902194749219f973ba38" ns2:_="" ns3:_="" ns4:_="">
    <xsd:import namespace="3a742c29-e05c-4b18-a253-efa2811706f6"/>
    <xsd:import namespace="854f29b8-634c-4cca-8def-8c1e57bacc85"/>
    <xsd:import namespace="149ff888-4158-4a66-8f2c-05954f590cef"/>
    <xsd:element name="properties">
      <xsd:complexType>
        <xsd:sequence>
          <xsd:element name="documentManagement">
            <xsd:complexType>
              <xsd:all>
                <xsd:element ref="ns2:faacb6a7292746c4bdd8e93003ce8b7d" minOccurs="0"/>
                <xsd:element ref="ns3:TaxCatchAll" minOccurs="0"/>
                <xsd:element ref="ns3:TaxCatchAllLabel" minOccurs="0"/>
                <xsd:element ref="ns2:bf1a2d933c934f7988d0c5ddf7cd9b17" minOccurs="0"/>
                <xsd:element ref="ns2:gf84be98cb9c4eb3ba47c9b65d4920c4" minOccurs="0"/>
                <xsd:element ref="ns2:SharedWithUsers" minOccurs="0"/>
                <xsd:element ref="ns2:SharedWithDetails" minOccurs="0"/>
                <xsd:element ref="ns4:Template_x0020_Type" minOccurs="0"/>
                <xsd:element ref="ns4:Subcategory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42c29-e05c-4b18-a253-efa2811706f6" elementFormDefault="qualified">
    <xsd:import namespace="http://schemas.microsoft.com/office/2006/documentManagement/types"/>
    <xsd:import namespace="http://schemas.microsoft.com/office/infopath/2007/PartnerControls"/>
    <xsd:element name="faacb6a7292746c4bdd8e93003ce8b7d" ma:index="8" nillable="true" ma:taxonomy="true" ma:internalName="faacb6a7292746c4bdd8e93003ce8b7d" ma:taxonomyFieldName="Discipline1" ma:displayName="Discipline" ma:default="" ma:fieldId="{faacb6a7-2927-46c4-bdd8-e93003ce8b7d}" ma:sspId="41d519d5-f2a0-4d49-a173-ec0ce83bf01f" ma:termSetId="168a6d78-0508-45b6-ab24-b952849131d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f1a2d933c934f7988d0c5ddf7cd9b17" ma:index="12" nillable="true" ma:taxonomy="true" ma:internalName="bf1a2d933c934f7988d0c5ddf7cd9b17" ma:taxonomyFieldName="Team" ma:displayName="Team" ma:default="" ma:fieldId="{bf1a2d93-3c93-4f79-88d0-c5ddf7cd9b17}" ma:sspId="41d519d5-f2a0-4d49-a173-ec0ce83bf01f" ma:termSetId="b1d201f4-2144-4ae2-b91b-c0ce3ae71cb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f84be98cb9c4eb3ba47c9b65d4920c4" ma:index="14" nillable="true" ma:taxonomy="true" ma:internalName="gf84be98cb9c4eb3ba47c9b65d4920c4" ma:taxonomyFieldName="Topic" ma:displayName="Topic" ma:default="" ma:fieldId="{0f84be98-cb9c-4eb3-ba47-c9b65d4920c4}" ma:taxonomyMulti="true" ma:sspId="41d519d5-f2a0-4d49-a173-ec0ce83bf01f" ma:termSetId="b748c780-c227-422f-b344-a0803c0127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4f29b8-634c-4cca-8def-8c1e57bacc85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4bee0ca0-ff74-4736-b29a-a6918324bb13}" ma:internalName="TaxCatchAll" ma:showField="CatchAllData" ma:web="3a742c29-e05c-4b18-a253-efa2811706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bee0ca0-ff74-4736-b29a-a6918324bb13}" ma:internalName="TaxCatchAllLabel" ma:readOnly="true" ma:showField="CatchAllDataLabel" ma:web="3a742c29-e05c-4b18-a253-efa2811706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ff888-4158-4a66-8f2c-05954f590cef" elementFormDefault="qualified">
    <xsd:import namespace="http://schemas.microsoft.com/office/2006/documentManagement/types"/>
    <xsd:import namespace="http://schemas.microsoft.com/office/infopath/2007/PartnerControls"/>
    <xsd:element name="Template_x0020_Type" ma:index="18" nillable="true" ma:displayName="Template Type" ma:default="Powerpoint" ma:format="Dropdown" ma:internalName="Template_x0020_Type">
      <xsd:simpleType>
        <xsd:restriction base="dms:Choice">
          <xsd:enumeration value="Powerpoint"/>
          <xsd:enumeration value="Proposal"/>
          <xsd:enumeration value="Resume"/>
          <xsd:enumeration value="Letterhead"/>
          <xsd:enumeration value="Shipping Label"/>
        </xsd:restriction>
      </xsd:simpleType>
    </xsd:element>
    <xsd:element name="Subcategory" ma:index="19" nillable="true" ma:displayName="Subcategory" ma:default="Branding" ma:format="Dropdown" ma:internalName="Subcategory">
      <xsd:simpleType>
        <xsd:restriction base="dms:Choice">
          <xsd:enumeration value="Branding"/>
          <xsd:enumeration value="Letterhead"/>
          <xsd:enumeration value="Presentations"/>
          <xsd:enumeration value="Shipping Label"/>
        </xsd:restriction>
      </xsd:simpleType>
    </xsd:element>
    <xsd:element name="MediaServiceMetadata" ma:index="2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4f29b8-634c-4cca-8def-8c1e57bacc85"/>
    <bf1a2d933c934f7988d0c5ddf7cd9b17 xmlns="3a742c29-e05c-4b18-a253-efa2811706f6">
      <Terms xmlns="http://schemas.microsoft.com/office/infopath/2007/PartnerControls"/>
    </bf1a2d933c934f7988d0c5ddf7cd9b17>
    <faacb6a7292746c4bdd8e93003ce8b7d xmlns="3a742c29-e05c-4b18-a253-efa2811706f6">
      <Terms xmlns="http://schemas.microsoft.com/office/infopath/2007/PartnerControls"/>
    </faacb6a7292746c4bdd8e93003ce8b7d>
    <gf84be98cb9c4eb3ba47c9b65d4920c4 xmlns="3a742c29-e05c-4b18-a253-efa2811706f6">
      <Terms xmlns="http://schemas.microsoft.com/office/infopath/2007/PartnerControls"/>
    </gf84be98cb9c4eb3ba47c9b65d4920c4>
    <Template_x0020_Type xmlns="149ff888-4158-4a66-8f2c-05954f590cef">Powerpoint</Template_x0020_Type>
    <Subcategory xmlns="149ff888-4158-4a66-8f2c-05954f590cef">Branding</Subcategory>
    <SharedWithUsers xmlns="3a742c29-e05c-4b18-a253-efa2811706f6">
      <UserInfo>
        <DisplayName>Christine Lurtz</DisplayName>
        <AccountId>125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78E8B40-08CD-4E39-A584-B9E22F329E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742c29-e05c-4b18-a253-efa2811706f6"/>
    <ds:schemaRef ds:uri="854f29b8-634c-4cca-8def-8c1e57bacc85"/>
    <ds:schemaRef ds:uri="149ff888-4158-4a66-8f2c-05954f590c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52FFD9-54BB-4B26-B28C-330E3DC565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7B0867-BA5D-4753-BC3C-192C95A40746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3a742c29-e05c-4b18-a253-efa2811706f6"/>
    <ds:schemaRef ds:uri="149ff888-4158-4a66-8f2c-05954f590cef"/>
    <ds:schemaRef ds:uri="http://purl.org/dc/terms/"/>
    <ds:schemaRef ds:uri="854f29b8-634c-4cca-8def-8c1e57bacc85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388</Words>
  <Application>Microsoft Office PowerPoint</Application>
  <PresentationFormat>Widescreen</PresentationFormat>
  <Paragraphs>104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Merrick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Jeni Crowder</dc:creator>
  <cp:lastModifiedBy>Michael Washer</cp:lastModifiedBy>
  <cp:revision>239</cp:revision>
  <dcterms:created xsi:type="dcterms:W3CDTF">2017-07-13T17:41:06Z</dcterms:created>
  <dcterms:modified xsi:type="dcterms:W3CDTF">2018-04-14T03:22:06Z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0x0101007B44D1D61DE4CA478B623AE9FB33575000B9B6C382CA3BF342A8BD0E76CC4D2958</vt:lpwstr>
  </property>
</Properties>
</file>